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306" r:id="rId3"/>
    <p:sldId id="269" r:id="rId4"/>
    <p:sldId id="268" r:id="rId5"/>
    <p:sldId id="258" r:id="rId6"/>
    <p:sldId id="260" r:id="rId7"/>
    <p:sldId id="290" r:id="rId8"/>
    <p:sldId id="307" r:id="rId9"/>
    <p:sldId id="288" r:id="rId10"/>
    <p:sldId id="298" r:id="rId11"/>
    <p:sldId id="294" r:id="rId12"/>
    <p:sldId id="295" r:id="rId13"/>
    <p:sldId id="296" r:id="rId14"/>
    <p:sldId id="291" r:id="rId15"/>
    <p:sldId id="293" r:id="rId16"/>
    <p:sldId id="292" r:id="rId17"/>
    <p:sldId id="297" r:id="rId18"/>
    <p:sldId id="278" r:id="rId19"/>
    <p:sldId id="267" r:id="rId20"/>
    <p:sldId id="312" r:id="rId21"/>
    <p:sldId id="308" r:id="rId22"/>
    <p:sldId id="309" r:id="rId23"/>
    <p:sldId id="310" r:id="rId24"/>
    <p:sldId id="311" r:id="rId25"/>
    <p:sldId id="261" r:id="rId26"/>
    <p:sldId id="271" r:id="rId27"/>
    <p:sldId id="263" r:id="rId28"/>
    <p:sldId id="270" r:id="rId29"/>
    <p:sldId id="262" r:id="rId30"/>
    <p:sldId id="264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22" autoAdjust="0"/>
    <p:restoredTop sz="80525" autoAdjust="0"/>
  </p:normalViewPr>
  <p:slideViewPr>
    <p:cSldViewPr snapToGrid="0" snapToObjects="1">
      <p:cViewPr>
        <p:scale>
          <a:sx n="95" d="100"/>
          <a:sy n="95" d="100"/>
        </p:scale>
        <p:origin x="1360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5E481-FB6F-0048-97C4-0BDF55EDB7B9}" type="datetimeFigureOut">
              <a:rPr lang="en-US" smtClean="0"/>
              <a:t>3/5/17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3EE2C-2260-694A-BFB3-1A7013CEA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91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pbpython.com</a:t>
            </a:r>
            <a:r>
              <a:rPr lang="en-US" dirty="0" smtClean="0"/>
              <a:t>/visualization-tools-1.html?utm_campaign=Data_Elixir_20&amp;utm_medium=</a:t>
            </a:r>
            <a:r>
              <a:rPr lang="en-US" dirty="0" err="1" smtClean="0"/>
              <a:t>email&amp;utm_source</a:t>
            </a:r>
            <a:r>
              <a:rPr lang="en-US" dirty="0" smtClean="0"/>
              <a:t>=Data%2BElixir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4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speakerdeck.com</a:t>
            </a:r>
            <a:r>
              <a:rPr lang="en-US" dirty="0" smtClean="0"/>
              <a:t>/</a:t>
            </a:r>
            <a:r>
              <a:rPr lang="en-US" dirty="0" err="1" smtClean="0"/>
              <a:t>wrobstory</a:t>
            </a:r>
            <a:r>
              <a:rPr lang="en-US" dirty="0" smtClean="0"/>
              <a:t>/python-data-visualization-what-now</a:t>
            </a:r>
          </a:p>
          <a:p>
            <a:r>
              <a:rPr lang="en-US" dirty="0" smtClean="0"/>
              <a:t>Check out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newcoder.io</a:t>
            </a:r>
            <a:r>
              <a:rPr lang="en-US" dirty="0" smtClean="0"/>
              <a:t>/Intro-DataViz/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radar.oreilly.com</a:t>
            </a:r>
            <a:r>
              <a:rPr lang="en-US" dirty="0" smtClean="0"/>
              <a:t>/2013/03/python-data-tools-just-keep-getting-</a:t>
            </a:r>
            <a:r>
              <a:rPr lang="en-US" dirty="0" err="1" smtClean="0"/>
              <a:t>better.html</a:t>
            </a:r>
            <a:endParaRPr lang="en-US" dirty="0" smtClean="0"/>
          </a:p>
          <a:p>
            <a:r>
              <a:rPr lang="en-US" dirty="0" smtClean="0"/>
              <a:t>Network visualization (</a:t>
            </a:r>
            <a:r>
              <a:rPr lang="en-US" dirty="0" err="1" smtClean="0"/>
              <a:t>Cytoscape</a:t>
            </a:r>
            <a:r>
              <a:rPr lang="en-US" dirty="0" smtClean="0"/>
              <a:t>, </a:t>
            </a:r>
            <a:r>
              <a:rPr lang="en-US" dirty="0" err="1" smtClean="0"/>
              <a:t>Gelphi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87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Upper-left – randomly distributed</a:t>
            </a:r>
          </a:p>
          <a:p>
            <a:r>
              <a:rPr lang="en-US" dirty="0" smtClean="0"/>
              <a:t>Upper-right – curvilinear linear regression</a:t>
            </a:r>
          </a:p>
          <a:p>
            <a:r>
              <a:rPr lang="en-US" dirty="0" smtClean="0"/>
              <a:t>Lower-left -</a:t>
            </a:r>
            <a:r>
              <a:rPr lang="en-US" baseline="0" dirty="0" smtClean="0"/>
              <a:t> possible outlier</a:t>
            </a:r>
          </a:p>
          <a:p>
            <a:r>
              <a:rPr lang="en-US" baseline="0" dirty="0" smtClean="0"/>
              <a:t>Lower-right – probable outlier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4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Charles Joseph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Minard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i="1" dirty="0" smtClean="0">
                <a:effectLst/>
              </a:rPr>
              <a:t>Figurative Map of the successive losses in men of the French Army in the Russian campaign 1812-1813.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i="1" dirty="0" smtClean="0">
                <a:effectLst/>
              </a:rPr>
              <a:t>Drawn by Mr. </a:t>
            </a:r>
            <a:r>
              <a:rPr lang="en-US" i="1" dirty="0" err="1" smtClean="0">
                <a:effectLst/>
              </a:rPr>
              <a:t>Minard</a:t>
            </a:r>
            <a:r>
              <a:rPr lang="en-US" i="1" dirty="0" smtClean="0">
                <a:effectLst/>
              </a:rPr>
              <a:t>, Inspector General of Bridges and Roads in retirement. Paris, 20 November 1869.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i="1" dirty="0" smtClean="0">
                <a:effectLst/>
              </a:rPr>
              <a:t>The numbers of men present are represented by the widths of the colored zones in a rate of one millimeter for ten thousand men; these are also written beside the zones. Red designates men moving into Russia, black those on retreat. — The </a:t>
            </a:r>
            <a:r>
              <a:rPr lang="en-US" i="1" dirty="0" err="1" smtClean="0">
                <a:effectLst/>
              </a:rPr>
              <a:t>informations</a:t>
            </a:r>
            <a:r>
              <a:rPr lang="en-US" i="1" dirty="0" smtClean="0">
                <a:effectLst/>
              </a:rPr>
              <a:t> used for drawing the map were taken from the works of Messrs. Thiers, de </a:t>
            </a:r>
            <a:r>
              <a:rPr lang="en-US" i="1" dirty="0" err="1" smtClean="0">
                <a:effectLst/>
              </a:rPr>
              <a:t>Ségur</a:t>
            </a:r>
            <a:r>
              <a:rPr lang="en-US" i="1" dirty="0" smtClean="0">
                <a:effectLst/>
              </a:rPr>
              <a:t>, de </a:t>
            </a:r>
            <a:r>
              <a:rPr lang="en-US" i="1" dirty="0" err="1" smtClean="0">
                <a:effectLst/>
              </a:rPr>
              <a:t>Fezensac</a:t>
            </a:r>
            <a:r>
              <a:rPr lang="en-US" i="1" dirty="0" smtClean="0">
                <a:effectLst/>
              </a:rPr>
              <a:t>, de Chambray and the unpublished diary of Jacob, pharmacist of the Army since 28 October.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 bwMode="auto">
          <a:xfrm>
            <a:off x="758952" y="1984248"/>
            <a:ext cx="6473952" cy="13716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6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58952" y="1371600"/>
            <a:ext cx="6473952" cy="457200"/>
          </a:xfrm>
        </p:spPr>
        <p:txBody>
          <a:bodyPr lIns="0" rIns="18288">
            <a:normAutofit/>
          </a:bodyPr>
          <a:lstStyle>
            <a:lvl1pPr marL="0" marR="4572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8952" y="4416552"/>
            <a:ext cx="6473952" cy="457200"/>
          </a:xfrm>
        </p:spPr>
        <p:txBody>
          <a:bodyPr>
            <a:noAutofit/>
          </a:bodyPr>
          <a:lstStyle>
            <a:lvl1pPr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 bwMode="gray">
          <a:xfrm>
            <a:off x="3657600" y="5943600"/>
            <a:ext cx="5184648" cy="301752"/>
          </a:xfrm>
        </p:spPr>
        <p:txBody>
          <a:bodyPr>
            <a:noAutofit/>
          </a:bodyPr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3657600" y="6236208"/>
            <a:ext cx="5184648" cy="539496"/>
          </a:xfrm>
        </p:spPr>
        <p:txBody>
          <a:bodyPr>
            <a:noAutofit/>
          </a:bodyPr>
          <a:lstStyle>
            <a:lvl1pPr>
              <a:buNone/>
              <a:defRPr sz="1400" b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13863"/>
            <a:ext cx="2231141" cy="573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301" y="3333750"/>
            <a:ext cx="676657" cy="21642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31" y="533400"/>
            <a:ext cx="4765964" cy="274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371600"/>
            <a:ext cx="914400" cy="45720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1600"/>
            <a:ext cx="6248400" cy="45720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CD5C6F-DAB5-084F-9229-4C897CB31690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7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1984248"/>
            <a:ext cx="6473952" cy="1371600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3600" b="1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3429000"/>
            <a:ext cx="6473952" cy="1371600"/>
          </a:xfrm>
        </p:spPr>
        <p:txBody>
          <a:bodyPr lIns="0" rIns="0"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704" y="4203193"/>
            <a:ext cx="676657" cy="21642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5448"/>
            <a:ext cx="75438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527048"/>
            <a:ext cx="3657600" cy="441655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8600" y="1527048"/>
            <a:ext cx="3657600" cy="441655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5448"/>
            <a:ext cx="7543800" cy="9144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447800"/>
            <a:ext cx="3657600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041648" y="1452309"/>
            <a:ext cx="3657600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28600" y="2107152"/>
            <a:ext cx="3657600" cy="3836448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41648" y="2107152"/>
            <a:ext cx="3657600" cy="3836448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5448"/>
            <a:ext cx="7543800" cy="9144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2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29016" y="6419088"/>
            <a:ext cx="914400" cy="384048"/>
          </a:xfrm>
        </p:spPr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704" y="4203193"/>
            <a:ext cx="676657" cy="2164274"/>
          </a:xfrm>
          <a:prstGeom prst="rect">
            <a:avLst/>
          </a:prstGeom>
        </p:spPr>
      </p:pic>
      <p:sp>
        <p:nvSpPr>
          <p:cNvPr id="11" name="Content Placeholder 3"/>
          <p:cNvSpPr>
            <a:spLocks noGrp="1"/>
          </p:cNvSpPr>
          <p:nvPr>
            <p:ph sz="half" idx="1"/>
          </p:nvPr>
        </p:nvSpPr>
        <p:spPr>
          <a:xfrm>
            <a:off x="3124200" y="594360"/>
            <a:ext cx="4724400" cy="5349240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28600" y="5905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4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2"/>
          </p:nvPr>
        </p:nvSpPr>
        <p:spPr>
          <a:xfrm>
            <a:off x="228600" y="1752600"/>
            <a:ext cx="2743200" cy="4207213"/>
          </a:xfrm>
        </p:spPr>
        <p:txBody>
          <a:bodyPr lIns="18288" rIns="18288">
            <a:normAutofit/>
          </a:bodyPr>
          <a:lstStyle>
            <a:lvl1pPr marL="0" indent="0" algn="l">
              <a:buNone/>
              <a:defRPr sz="20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jpe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" y="1426"/>
            <a:ext cx="9140196" cy="6855147"/>
          </a:xfrm>
          <a:prstGeom prst="rect">
            <a:avLst/>
          </a:prstGeom>
        </p:spPr>
      </p:pic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5448"/>
            <a:ext cx="7543800" cy="9144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228600" y="1527048"/>
            <a:ext cx="7543800" cy="4416552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29016" y="6419088"/>
            <a:ext cx="914400" cy="38404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 eaLnBrk="1" latinLnBrk="0" hangingPunct="1">
              <a:defRPr kumimoji="0" sz="1200">
                <a:solidFill>
                  <a:schemeClr val="bg1"/>
                </a:solidFill>
              </a:defRPr>
            </a:lvl1pPr>
          </a:lstStyle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704" y="4203193"/>
            <a:ext cx="676657" cy="2164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b="1" kern="1200">
          <a:ln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7013" algn="l" rtl="0" eaLnBrk="1" latinLnBrk="0" hangingPunct="1">
        <a:spcBef>
          <a:spcPct val="20000"/>
        </a:spcBef>
        <a:buClr>
          <a:schemeClr val="tx2"/>
        </a:buClr>
        <a:buSzPct val="100000"/>
        <a:buFont typeface="Arial" pitchFamily="34" charset="0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Arial" pitchFamily="34" charset="0"/>
        <a:buChar char="–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rtl="0" eaLnBrk="1" latinLnBrk="0" hangingPunct="1">
        <a:spcBef>
          <a:spcPct val="20000"/>
        </a:spcBef>
        <a:buClr>
          <a:schemeClr val="accent2"/>
        </a:buClr>
        <a:buSzPct val="100000"/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s://github.com/seandavi/hour_of_cod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s.nature.com/methagora/2013/07/data-visualization-points-of-view.html" TargetMode="External"/><Relationship Id="rId3" Type="http://schemas.openxmlformats.org/officeDocument/2006/relationships/hyperlink" Target="http://labs.juiceanalytics.com/chartchooser/index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 </a:t>
            </a:r>
            <a:br>
              <a:rPr lang="en-US" dirty="0" smtClean="0"/>
            </a:br>
            <a:r>
              <a:rPr lang="en-US" dirty="0" smtClean="0"/>
              <a:t>with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R. Burke </a:t>
            </a:r>
            <a:r>
              <a:rPr lang="en-US" dirty="0" smtClean="0"/>
              <a:t>Squires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657600" y="6236208"/>
            <a:ext cx="5486400" cy="539496"/>
          </a:xfrm>
        </p:spPr>
        <p:txBody>
          <a:bodyPr/>
          <a:lstStyle/>
          <a:p>
            <a:r>
              <a:rPr lang="en-US" dirty="0" smtClean="0"/>
              <a:t>NIAID</a:t>
            </a:r>
          </a:p>
          <a:p>
            <a:r>
              <a:rPr lang="en-US" dirty="0" smtClean="0"/>
              <a:t>Bioinformatics and Computational Biosciences Branch (BCBB)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5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Identify </a:t>
            </a:r>
            <a:r>
              <a:rPr lang="en-US" dirty="0"/>
              <a:t>y</a:t>
            </a:r>
            <a:r>
              <a:rPr lang="en-US" dirty="0" smtClean="0"/>
              <a:t>our message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2504859" y="6488668"/>
            <a:ext cx="56639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upload.wikimedia.org</a:t>
            </a:r>
            <a:r>
              <a:rPr lang="en-US" sz="1000" dirty="0"/>
              <a:t>/</a:t>
            </a:r>
            <a:r>
              <a:rPr lang="en-US" sz="1000" dirty="0" err="1"/>
              <a:t>wikipedia</a:t>
            </a:r>
            <a:r>
              <a:rPr lang="en-US" sz="1000" dirty="0"/>
              <a:t>/commons/9/9b/</a:t>
            </a:r>
            <a:r>
              <a:rPr lang="en-US" sz="1000" dirty="0" err="1"/>
              <a:t>Social_Network_Analysis_Visualization.png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38" y="1957301"/>
            <a:ext cx="5632015" cy="419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2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Captions </a:t>
            </a:r>
            <a:r>
              <a:rPr lang="en-US" dirty="0"/>
              <a:t>a</a:t>
            </a:r>
            <a:r>
              <a:rPr lang="en-US" dirty="0" smtClean="0"/>
              <a:t>re </a:t>
            </a:r>
            <a:r>
              <a:rPr lang="en-US" dirty="0"/>
              <a:t>n</a:t>
            </a:r>
            <a:r>
              <a:rPr lang="en-US" dirty="0" smtClean="0"/>
              <a:t>ot optional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ksrowell.com</a:t>
            </a:r>
            <a:r>
              <a:rPr lang="en-US" sz="1200" dirty="0"/>
              <a:t>/blog-visualizing-data/2010/12/23/data-visualization-double-take/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37" y="2188882"/>
            <a:ext cx="6985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</a:t>
            </a:r>
            <a:r>
              <a:rPr lang="en-US" dirty="0"/>
              <a:t>n</a:t>
            </a:r>
            <a:r>
              <a:rPr lang="en-US" dirty="0" smtClean="0"/>
              <a:t>ot use the defaults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0" y="2444327"/>
            <a:ext cx="7963647" cy="275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8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/>
              <a:t>c</a:t>
            </a:r>
            <a:r>
              <a:rPr lang="en-US" dirty="0" smtClean="0"/>
              <a:t>olor effectively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Content Placeholder 4" descr="1-s2.0-S1364815210003270-gr1b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8" t="83947" r="-4289"/>
          <a:stretch/>
        </p:blipFill>
        <p:spPr>
          <a:xfrm>
            <a:off x="151255" y="2749196"/>
            <a:ext cx="8285672" cy="249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3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</a:t>
            </a:r>
            <a:r>
              <a:rPr lang="en-US" dirty="0"/>
              <a:t>n</a:t>
            </a:r>
            <a:r>
              <a:rPr lang="en-US" dirty="0" smtClean="0"/>
              <a:t>ot mislead </a:t>
            </a:r>
            <a:r>
              <a:rPr lang="en-US" dirty="0"/>
              <a:t>the </a:t>
            </a:r>
            <a:r>
              <a:rPr lang="en-US" dirty="0" smtClean="0"/>
              <a:t>reader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Content Placeholder 6" descr="1-s2.0-S1364815210003270-gr1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3" t="38836" r="1011" b="40528"/>
          <a:stretch/>
        </p:blipFill>
        <p:spPr>
          <a:xfrm>
            <a:off x="388965" y="2435417"/>
            <a:ext cx="7729234" cy="292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4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</a:t>
            </a:r>
            <a:r>
              <a:rPr lang="en-US" dirty="0"/>
              <a:t>the </a:t>
            </a:r>
            <a:r>
              <a:rPr lang="en-US" dirty="0" smtClean="0"/>
              <a:t>simplest </a:t>
            </a:r>
            <a:r>
              <a:rPr lang="en-US" dirty="0"/>
              <a:t>graph 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Content Placeholder 6" descr="1-s2.0-S1364815210003270-gr1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0" r="-4789" b="79771"/>
          <a:stretch/>
        </p:blipFill>
        <p:spPr>
          <a:xfrm>
            <a:off x="142360" y="2689415"/>
            <a:ext cx="8045098" cy="289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9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Message trumps beauty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8" y="2270919"/>
            <a:ext cx="7888941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3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</a:t>
            </a:r>
            <a:r>
              <a:rPr lang="en-US" dirty="0"/>
              <a:t>the r</a:t>
            </a:r>
            <a:r>
              <a:rPr lang="en-US" dirty="0" smtClean="0"/>
              <a:t>ight tool…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</p:spTree>
    <p:extLst>
      <p:ext uri="{BB962C8B-B14F-4D97-AF65-F5344CB8AC3E}">
        <p14:creationId xmlns:p14="http://schemas.microsoft.com/office/powerpoint/2010/main" val="74449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Know Which Chart To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2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Choose the Right Chart Type for your Data</a:t>
            </a:r>
          </a:p>
        </p:txBody>
      </p:sp>
      <p:pic>
        <p:nvPicPr>
          <p:cNvPr id="5" name="Content Placeholder 4" descr="data-chart-typ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97" r="-9897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3613183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aseline="-25000" dirty="0" smtClean="0"/>
              <a:t>Source: http</a:t>
            </a:r>
            <a:r>
              <a:rPr lang="en-US" baseline="-25000" dirty="0"/>
              <a:t>://</a:t>
            </a:r>
            <a:r>
              <a:rPr lang="en-US" baseline="-25000" dirty="0" err="1"/>
              <a:t>img.labnol.org</a:t>
            </a:r>
            <a:r>
              <a:rPr lang="en-US" baseline="-25000" dirty="0"/>
              <a:t>/di/choosing_a_good_chart2.pdf</a:t>
            </a:r>
          </a:p>
        </p:txBody>
      </p:sp>
    </p:spTree>
    <p:extLst>
      <p:ext uri="{BB962C8B-B14F-4D97-AF65-F5344CB8AC3E}">
        <p14:creationId xmlns:p14="http://schemas.microsoft.com/office/powerpoint/2010/main" val="278351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 smtClean="0"/>
              <a:t>/</a:t>
            </a:r>
            <a:r>
              <a:rPr lang="en-US" dirty="0" err="1" smtClean="0"/>
              <a:t>nih</a:t>
            </a:r>
            <a:r>
              <a:rPr lang="en-US" dirty="0" smtClean="0"/>
              <a:t>-</a:t>
            </a:r>
            <a:r>
              <a:rPr lang="en-US" dirty="0"/>
              <a:t>python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0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Data Can You Put In A Chart?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70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Much Data Can You Present</a:t>
            </a:r>
            <a:br>
              <a:rPr lang="en-US" dirty="0" smtClean="0"/>
            </a:br>
            <a:r>
              <a:rPr lang="en-US" dirty="0" smtClean="0"/>
              <a:t>In A Single Graph? </a:t>
            </a:r>
            <a:r>
              <a:rPr lang="en-US" dirty="0" smtClean="0"/>
              <a:t>Two</a:t>
            </a:r>
            <a:r>
              <a:rPr lang="en-US" dirty="0" smtClean="0"/>
              <a:t>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14" y="1527048"/>
            <a:ext cx="6183172" cy="4416552"/>
          </a:xfrm>
        </p:spPr>
      </p:pic>
      <p:sp>
        <p:nvSpPr>
          <p:cNvPr id="6" name="Rectangle 5"/>
          <p:cNvSpPr/>
          <p:nvPr/>
        </p:nvSpPr>
        <p:spPr>
          <a:xfrm>
            <a:off x="0" y="6581001"/>
            <a:ext cx="81851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aseline="-25000" dirty="0" smtClean="0"/>
              <a:t>Source: </a:t>
            </a:r>
            <a:r>
              <a:rPr lang="en-US" baseline="-25000" dirty="0" smtClean="0"/>
              <a:t>Sean</a:t>
            </a:r>
            <a:r>
              <a:rPr lang="en-US" baseline="-25000" dirty="0" smtClean="0"/>
              <a:t> </a:t>
            </a:r>
            <a:r>
              <a:rPr lang="en-US" baseline="-25000" dirty="0"/>
              <a:t>Davis, NCI - </a:t>
            </a:r>
            <a:r>
              <a:rPr lang="en-US" baseline="-25000" dirty="0">
                <a:hlinkClick r:id="rId3"/>
              </a:rPr>
              <a:t>https://</a:t>
            </a:r>
            <a:r>
              <a:rPr lang="en-US" baseline="-25000" dirty="0" smtClean="0">
                <a:hlinkClick r:id="rId3"/>
              </a:rPr>
              <a:t>github.com/seandavi/hour_of_code</a:t>
            </a:r>
            <a:r>
              <a:rPr lang="en-US" baseline="-25000" dirty="0" smtClean="0"/>
              <a:t>; NOTE: These are “R” visualizations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12331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Much Data Can You Present</a:t>
            </a:r>
            <a:br>
              <a:rPr lang="en-US" dirty="0" smtClean="0"/>
            </a:br>
            <a:r>
              <a:rPr lang="en-US" dirty="0" smtClean="0"/>
              <a:t>In A Single Graph</a:t>
            </a:r>
            <a:r>
              <a:rPr lang="en-US" dirty="0"/>
              <a:t>? </a:t>
            </a:r>
            <a:r>
              <a:rPr lang="en-US" dirty="0" smtClean="0"/>
              <a:t>Three </a:t>
            </a:r>
            <a:r>
              <a:rPr lang="en-US" dirty="0"/>
              <a:t>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14" y="1527048"/>
            <a:ext cx="6183172" cy="4416551"/>
          </a:xfrm>
        </p:spPr>
      </p:pic>
    </p:spTree>
    <p:extLst>
      <p:ext uri="{BB962C8B-B14F-4D97-AF65-F5344CB8AC3E}">
        <p14:creationId xmlns:p14="http://schemas.microsoft.com/office/powerpoint/2010/main" val="166151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Much Data Can You Present</a:t>
            </a:r>
            <a:br>
              <a:rPr lang="en-US" dirty="0" smtClean="0"/>
            </a:br>
            <a:r>
              <a:rPr lang="en-US" dirty="0" smtClean="0"/>
              <a:t>In A Single Graph? Four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14" y="1527048"/>
            <a:ext cx="6183172" cy="4416551"/>
          </a:xfrm>
        </p:spPr>
      </p:pic>
    </p:spTree>
    <p:extLst>
      <p:ext uri="{BB962C8B-B14F-4D97-AF65-F5344CB8AC3E}">
        <p14:creationId xmlns:p14="http://schemas.microsoft.com/office/powerpoint/2010/main" val="141302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Much Data Can You Present</a:t>
            </a:r>
            <a:br>
              <a:rPr lang="en-US" dirty="0" smtClean="0"/>
            </a:br>
            <a:r>
              <a:rPr lang="en-US" dirty="0" smtClean="0"/>
              <a:t>In A Single Graph? Five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14" y="1527048"/>
            <a:ext cx="6183172" cy="4416551"/>
          </a:xfrm>
        </p:spPr>
      </p:pic>
    </p:spTree>
    <p:extLst>
      <p:ext uri="{BB962C8B-B14F-4D97-AF65-F5344CB8AC3E}">
        <p14:creationId xmlns:p14="http://schemas.microsoft.com/office/powerpoint/2010/main" val="191714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data visualization</a:t>
            </a:r>
          </a:p>
          <a:p>
            <a:pPr lvl="1"/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seaborn</a:t>
            </a:r>
            <a:r>
              <a:rPr lang="en-US" dirty="0" smtClean="0"/>
              <a:t>, </a:t>
            </a:r>
            <a:r>
              <a:rPr lang="en-US" dirty="0" err="1" smtClean="0"/>
              <a:t>ggpy</a:t>
            </a:r>
            <a:r>
              <a:rPr lang="en-US" dirty="0" smtClean="0"/>
              <a:t> (</a:t>
            </a:r>
            <a:r>
              <a:rPr lang="en-US" dirty="0" err="1" smtClean="0"/>
              <a:t>ggplot</a:t>
            </a:r>
            <a:r>
              <a:rPr lang="en-US" dirty="0" smtClean="0"/>
              <a:t>), </a:t>
            </a:r>
            <a:r>
              <a:rPr lang="en-US" dirty="0" err="1" smtClean="0"/>
              <a:t>altair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Dynamic visualization</a:t>
            </a:r>
          </a:p>
          <a:p>
            <a:pPr lvl="1"/>
            <a:r>
              <a:rPr lang="en-US" dirty="0" err="1" smtClean="0"/>
              <a:t>Bokeh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Specialized visualizations</a:t>
            </a:r>
          </a:p>
          <a:p>
            <a:pPr lvl="1"/>
            <a:r>
              <a:rPr lang="en-US" dirty="0" smtClean="0"/>
              <a:t>Mapping of geographical data, timelines</a:t>
            </a:r>
          </a:p>
          <a:p>
            <a:pPr lvl="1"/>
            <a:r>
              <a:rPr lang="en-US" dirty="0" smtClean="0"/>
              <a:t>3D visualization – </a:t>
            </a:r>
            <a:r>
              <a:rPr lang="en-US" dirty="0" err="1" smtClean="0"/>
              <a:t>Vispy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003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</a:t>
            </a:r>
            <a:r>
              <a:rPr lang="en-US" dirty="0" smtClean="0"/>
              <a:t>Data </a:t>
            </a:r>
            <a:r>
              <a:rPr lang="en-US" dirty="0" smtClean="0"/>
              <a:t>Visualization Techniques: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0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Visualization: </a:t>
            </a:r>
            <a:r>
              <a:rPr lang="en-US" dirty="0" err="1" smtClean="0"/>
              <a:t>Cytoscape</a:t>
            </a:r>
            <a:endParaRPr lang="en-US" dirty="0"/>
          </a:p>
        </p:txBody>
      </p:sp>
      <p:pic>
        <p:nvPicPr>
          <p:cNvPr id="6" name="Content Placeholder 5" descr="visualMapping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78" r="-109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381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</a:t>
            </a:r>
            <a:r>
              <a:rPr lang="en-US" dirty="0"/>
              <a:t>Visualization: </a:t>
            </a:r>
            <a:r>
              <a:rPr lang="en-US" dirty="0" err="1"/>
              <a:t>Gelphi</a:t>
            </a:r>
            <a:endParaRPr lang="en-US" dirty="0"/>
          </a:p>
        </p:txBody>
      </p:sp>
      <p:pic>
        <p:nvPicPr>
          <p:cNvPr id="6" name="Content Placeholder 5" descr="home_screensho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" r="-27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829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Ten Simple Rules for Better </a:t>
            </a:r>
            <a:r>
              <a:rPr lang="en-US" b="1" dirty="0" smtClean="0"/>
              <a:t>Figures</a:t>
            </a:r>
            <a:r>
              <a:rPr lang="en-US" dirty="0" smtClean="0"/>
              <a:t>. Nicolas </a:t>
            </a:r>
            <a:r>
              <a:rPr lang="en-US" dirty="0"/>
              <a:t>P. </a:t>
            </a:r>
            <a:r>
              <a:rPr lang="en-US" dirty="0" err="1"/>
              <a:t>Rougier</a:t>
            </a:r>
            <a:r>
              <a:rPr lang="en-US" dirty="0"/>
              <a:t> 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Michael </a:t>
            </a:r>
            <a:r>
              <a:rPr lang="en-US" dirty="0" err="1" smtClean="0"/>
              <a:t>Droettboom</a:t>
            </a:r>
            <a:r>
              <a:rPr lang="en-US" dirty="0"/>
              <a:t>,</a:t>
            </a:r>
            <a:r>
              <a:rPr lang="en-US" dirty="0" smtClean="0"/>
              <a:t> Philip </a:t>
            </a:r>
            <a:r>
              <a:rPr lang="en-US" dirty="0"/>
              <a:t>E. </a:t>
            </a:r>
            <a:r>
              <a:rPr lang="en-US" dirty="0" smtClean="0"/>
              <a:t>Bourne. PLOS Computational Biology. September </a:t>
            </a:r>
            <a:r>
              <a:rPr lang="en-US" dirty="0"/>
              <a:t>11, </a:t>
            </a:r>
            <a:r>
              <a:rPr lang="en-US" dirty="0" smtClean="0"/>
              <a:t>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0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What is Data Visualization?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“The </a:t>
            </a:r>
            <a:r>
              <a:rPr lang="en-US" sz="3600" dirty="0" smtClean="0"/>
              <a:t>visual </a:t>
            </a:r>
            <a:r>
              <a:rPr lang="en-US" sz="3600" dirty="0" smtClean="0">
                <a:solidFill>
                  <a:srgbClr val="FF0000"/>
                </a:solidFill>
              </a:rPr>
              <a:t>analysis</a:t>
            </a:r>
            <a:r>
              <a:rPr lang="en-US" sz="3600" dirty="0" smtClean="0"/>
              <a:t> of and </a:t>
            </a:r>
            <a:r>
              <a:rPr lang="en-US" sz="3600" dirty="0" smtClean="0">
                <a:solidFill>
                  <a:srgbClr val="FF0000"/>
                </a:solidFill>
              </a:rPr>
              <a:t>communication </a:t>
            </a:r>
            <a:r>
              <a:rPr lang="en-US" sz="3600" dirty="0" smtClean="0"/>
              <a:t>of </a:t>
            </a:r>
            <a:r>
              <a:rPr lang="en-US" sz="3600" dirty="0" smtClean="0"/>
              <a:t>data”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8820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Nature Methods: Point of View column</a:t>
            </a:r>
          </a:p>
          <a:p>
            <a:pPr lvl="1"/>
            <a:r>
              <a:rPr lang="en-US" dirty="0" smtClean="0">
                <a:hlinkClick r:id="rId2"/>
              </a:rPr>
              <a:t>http://blogs.nature.com/methagora/2013/07/data-visualization-points-of-view.html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www.vanseodesign.com</a:t>
            </a:r>
            <a:r>
              <a:rPr lang="en-US" dirty="0"/>
              <a:t>/web-design/gestalt-principles-of-perception/</a:t>
            </a:r>
            <a:endParaRPr lang="en-US" dirty="0" smtClean="0"/>
          </a:p>
          <a:p>
            <a:r>
              <a:rPr lang="en-US" dirty="0" smtClean="0"/>
              <a:t>Chart Chooser</a:t>
            </a:r>
          </a:p>
          <a:p>
            <a:pPr lvl="1"/>
            <a:r>
              <a:rPr lang="en-US" dirty="0">
                <a:hlinkClick r:id="rId3"/>
              </a:rPr>
              <a:t>http://labs.juiceanalytics.com/chartchooser/</a:t>
            </a:r>
            <a:r>
              <a:rPr lang="en-US" dirty="0" smtClean="0">
                <a:hlinkClick r:id="rId3"/>
              </a:rPr>
              <a:t>index.html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7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Anscombe’s</a:t>
            </a:r>
            <a:r>
              <a:rPr lang="en-US" dirty="0" smtClean="0"/>
              <a:t> Quartet</a:t>
            </a:r>
            <a:endParaRPr lang="en-US" dirty="0"/>
          </a:p>
        </p:txBody>
      </p:sp>
      <p:pic>
        <p:nvPicPr>
          <p:cNvPr id="5" name="Content Placeholder 4" descr="Anscombe's quartet tabl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90" b="-21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792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Anscombe’s</a:t>
            </a:r>
            <a:r>
              <a:rPr lang="en-US" dirty="0" smtClean="0"/>
              <a:t> Quartet</a:t>
            </a:r>
            <a:endParaRPr lang="en-US" dirty="0"/>
          </a:p>
        </p:txBody>
      </p:sp>
      <p:pic>
        <p:nvPicPr>
          <p:cNvPr id="5" name="Content Placeholder 4" descr="anscomb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89" r="-120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429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nderstand </a:t>
            </a:r>
            <a:r>
              <a:rPr lang="en-US" dirty="0"/>
              <a:t>the </a:t>
            </a:r>
            <a:r>
              <a:rPr lang="en-US" dirty="0" smtClean="0"/>
              <a:t>data</a:t>
            </a:r>
            <a:endParaRPr lang="en-US" dirty="0"/>
          </a:p>
          <a:p>
            <a:pPr lvl="1"/>
            <a:r>
              <a:rPr lang="en-US" dirty="0"/>
              <a:t>D</a:t>
            </a:r>
            <a:r>
              <a:rPr lang="en-US" dirty="0" smtClean="0"/>
              <a:t>erive </a:t>
            </a:r>
            <a:r>
              <a:rPr lang="en-US" dirty="0"/>
              <a:t>information from </a:t>
            </a:r>
            <a:r>
              <a:rPr lang="en-US" dirty="0" smtClean="0"/>
              <a:t>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Communication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f information</a:t>
            </a:r>
            <a:endParaRPr lang="en-US" dirty="0"/>
          </a:p>
          <a:p>
            <a:pPr lvl="1"/>
            <a:r>
              <a:rPr lang="en-US" dirty="0"/>
              <a:t>Of </a:t>
            </a:r>
            <a:r>
              <a:rPr lang="en-US" dirty="0" smtClean="0"/>
              <a:t>trends</a:t>
            </a:r>
            <a:endParaRPr lang="en-US" dirty="0"/>
          </a:p>
          <a:p>
            <a:pPr lvl="1"/>
            <a:r>
              <a:rPr lang="en-US" dirty="0" smtClean="0"/>
              <a:t>Involves </a:t>
            </a:r>
            <a:r>
              <a:rPr lang="en-US" dirty="0"/>
              <a:t>simplification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8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Napoleon's March by </a:t>
            </a:r>
            <a:r>
              <a:rPr lang="en-US" dirty="0" smtClean="0"/>
              <a:t>Charles </a:t>
            </a:r>
            <a:r>
              <a:rPr lang="en-US" dirty="0" err="1" smtClean="0"/>
              <a:t>Minard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 t="-11427" b="-11427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6195329" y="6471628"/>
            <a:ext cx="18430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Minard’s</a:t>
            </a:r>
            <a:r>
              <a:rPr lang="en-US" sz="1000" dirty="0"/>
              <a:t> Greatest Hit, c.1869</a:t>
            </a:r>
          </a:p>
        </p:txBody>
      </p:sp>
    </p:spTree>
    <p:extLst>
      <p:ext uri="{BB962C8B-B14F-4D97-AF65-F5344CB8AC3E}">
        <p14:creationId xmlns:p14="http://schemas.microsoft.com/office/powerpoint/2010/main" val="327872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 1: Know Your </a:t>
            </a:r>
            <a:r>
              <a:rPr lang="en-US" dirty="0" smtClean="0"/>
              <a:t>Audience</a:t>
            </a:r>
          </a:p>
          <a:p>
            <a:r>
              <a:rPr lang="en-US" dirty="0"/>
              <a:t>Rule 2: Identify Your </a:t>
            </a:r>
            <a:r>
              <a:rPr lang="en-US" dirty="0" smtClean="0"/>
              <a:t>Message</a:t>
            </a:r>
          </a:p>
          <a:p>
            <a:r>
              <a:rPr lang="en-US" dirty="0"/>
              <a:t>Rule 3: Adapt the Figure to the Support </a:t>
            </a:r>
            <a:r>
              <a:rPr lang="en-US" dirty="0" smtClean="0"/>
              <a:t>Medium</a:t>
            </a:r>
          </a:p>
          <a:p>
            <a:r>
              <a:rPr lang="en-US" dirty="0"/>
              <a:t>Rule 4: Captions Are Not </a:t>
            </a:r>
            <a:r>
              <a:rPr lang="en-US" dirty="0" smtClean="0"/>
              <a:t>Optional</a:t>
            </a:r>
          </a:p>
          <a:p>
            <a:r>
              <a:rPr lang="en-US" dirty="0"/>
              <a:t>Rule 5: Do Not Trust the </a:t>
            </a:r>
            <a:r>
              <a:rPr lang="en-US" dirty="0" smtClean="0"/>
              <a:t>Defaults</a:t>
            </a:r>
          </a:p>
          <a:p>
            <a:r>
              <a:rPr lang="en-US" dirty="0"/>
              <a:t>Rule 6: Use Color </a:t>
            </a:r>
            <a:r>
              <a:rPr lang="en-US" dirty="0" smtClean="0"/>
              <a:t>Effectively</a:t>
            </a:r>
          </a:p>
          <a:p>
            <a:r>
              <a:rPr lang="en-US" dirty="0"/>
              <a:t>Rule 7: Do Not Mislead the </a:t>
            </a:r>
            <a:r>
              <a:rPr lang="en-US" dirty="0" smtClean="0"/>
              <a:t>Reader</a:t>
            </a:r>
          </a:p>
          <a:p>
            <a:r>
              <a:rPr lang="en-US" dirty="0"/>
              <a:t>Rule 8: Avoid “</a:t>
            </a:r>
            <a:r>
              <a:rPr lang="en-US" dirty="0" err="1"/>
              <a:t>Chartjunk</a:t>
            </a:r>
            <a:r>
              <a:rPr lang="en-US" dirty="0" smtClean="0"/>
              <a:t>”</a:t>
            </a:r>
          </a:p>
          <a:p>
            <a:r>
              <a:rPr lang="en-US" dirty="0"/>
              <a:t>Rule 9: Message Trumps </a:t>
            </a:r>
            <a:r>
              <a:rPr lang="en-US" dirty="0" smtClean="0"/>
              <a:t>Beauty</a:t>
            </a:r>
          </a:p>
          <a:p>
            <a:r>
              <a:rPr lang="en-US" dirty="0"/>
              <a:t>Rule 10: Get the Right Tool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</p:spTree>
    <p:extLst>
      <p:ext uri="{BB962C8B-B14F-4D97-AF65-F5344CB8AC3E}">
        <p14:creationId xmlns:p14="http://schemas.microsoft.com/office/powerpoint/2010/main" val="613946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 y</a:t>
            </a:r>
            <a:r>
              <a:rPr lang="en-US" dirty="0" smtClean="0"/>
              <a:t>our audience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2" y="2134988"/>
            <a:ext cx="6858000" cy="38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0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AIDBrandedPPT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NIAID Branded PPT.potx</Template>
  <TotalTime>3585</TotalTime>
  <Words>492</Words>
  <Application>Microsoft Macintosh PowerPoint</Application>
  <PresentationFormat>On-screen Show (4:3)</PresentationFormat>
  <Paragraphs>115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Wingdings</vt:lpstr>
      <vt:lpstr>Wingdings 2</vt:lpstr>
      <vt:lpstr>Arial</vt:lpstr>
      <vt:lpstr>NIAIDBrandedPPT</vt:lpstr>
      <vt:lpstr>Data Visualization  with Python</vt:lpstr>
      <vt:lpstr>http://bit.ly/nih-python</vt:lpstr>
      <vt:lpstr>What is Data Visualization?</vt:lpstr>
      <vt:lpstr> Anscombe’s Quartet</vt:lpstr>
      <vt:lpstr> Anscombe’s Quartet</vt:lpstr>
      <vt:lpstr>Objectives</vt:lpstr>
      <vt:lpstr>Napoleon's March by Charles Minard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How Do I Know Which Chart To Use?</vt:lpstr>
      <vt:lpstr>Choose the Right Chart Type for your Data</vt:lpstr>
      <vt:lpstr>How Much Data Can You Put In A Chart?</vt:lpstr>
      <vt:lpstr>How Much Data Can You Present In A Single Graph? Two Dimensions?</vt:lpstr>
      <vt:lpstr>How Much Data Can You Present In A Single Graph? Three Dimensions?</vt:lpstr>
      <vt:lpstr>How Much Data Can You Present In A Single Graph? Four Dimensions?</vt:lpstr>
      <vt:lpstr>How Much Data Can You Present In A Single Graph? Five Dimensions?</vt:lpstr>
      <vt:lpstr>Data Visualization</vt:lpstr>
      <vt:lpstr>Additional Data Visualization Techniques:</vt:lpstr>
      <vt:lpstr>Network Visualization: Cytoscape</vt:lpstr>
      <vt:lpstr>Network Visualization: Gelphi</vt:lpstr>
      <vt:lpstr>References</vt:lpstr>
      <vt:lpstr>Resources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Squires, Richard (NIH/NIAID) [C]</dc:creator>
  <cp:lastModifiedBy>Squires, Richard (NIH/NIAID) [C]</cp:lastModifiedBy>
  <cp:revision>229</cp:revision>
  <dcterms:created xsi:type="dcterms:W3CDTF">2015-02-02T03:16:27Z</dcterms:created>
  <dcterms:modified xsi:type="dcterms:W3CDTF">2017-03-06T03:51:50Z</dcterms:modified>
</cp:coreProperties>
</file>